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0"/>
  </p:notesMasterIdLst>
  <p:handoutMasterIdLst>
    <p:handoutMasterId r:id="rId21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95" r:id="rId13"/>
    <p:sldId id="464" r:id="rId14"/>
    <p:sldId id="492" r:id="rId15"/>
    <p:sldId id="261" r:id="rId16"/>
    <p:sldId id="494" r:id="rId17"/>
    <p:sldId id="263" r:id="rId18"/>
    <p:sldId id="264" r:id="rId19"/>
  </p:sldIdLst>
  <p:sldSz cx="24382413" cy="13716000"/>
  <p:notesSz cx="6858000" cy="9144000"/>
  <p:embeddedFontLst>
    <p:embeddedFont>
      <p:font typeface="Bitter SemiBold" pitchFamily="2" charset="77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  <p:embeddedFont>
      <p:font typeface="Rubik" pitchFamily="2" charset="-79"/>
      <p:regular r:id="rId32"/>
      <p:bold r:id="rId33"/>
      <p:italic r:id="rId34"/>
      <p:boldItalic r:id="rId35"/>
    </p:embeddedFont>
    <p:embeddedFont>
      <p:font typeface="Rubik Medium" pitchFamily="2" charset="-79"/>
      <p:regular r:id="rId36"/>
      <p:italic r:id="rId37"/>
    </p:embeddedFont>
    <p:embeddedFont>
      <p:font typeface="Rubik SemiBold" pitchFamily="2" charset="-79"/>
      <p:regular r:id="rId38"/>
      <p:bold r:id="rId39"/>
      <p:italic r:id="rId40"/>
      <p:boldItalic r:id="rId41"/>
    </p:embeddedFont>
    <p:embeddedFont>
      <p:font typeface="Source Code Pro" panose="020B0509030403020204" pitchFamily="49" charset="0"/>
      <p:regular r:id="rId42"/>
      <p:bold r:id="rId43"/>
      <p:italic r:id="rId44"/>
      <p:boldItalic r:id="rId45"/>
    </p:embeddedFont>
  </p:embeddedFontLst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95"/>
            <p14:sldId id="464"/>
            <p14:sldId id="492"/>
            <p14:sldId id="261"/>
            <p14:sldId id="49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6" autoAdjust="0"/>
    <p:restoredTop sz="82022" autoAdjust="0"/>
  </p:normalViewPr>
  <p:slideViewPr>
    <p:cSldViewPr snapToGrid="0">
      <p:cViewPr varScale="1">
        <p:scale>
          <a:sx n="61" d="100"/>
          <a:sy n="61" d="100"/>
        </p:scale>
        <p:origin x="760" y="2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ags" Target="tags/tag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Canada</c:v>
                </c:pt>
                <c:pt idx="10">
                  <c:v>Netherlands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342</c:v>
                </c:pt>
                <c:pt idx="1">
                  <c:v>227</c:v>
                </c:pt>
                <c:pt idx="2">
                  <c:v>170</c:v>
                </c:pt>
                <c:pt idx="3">
                  <c:v>120</c:v>
                </c:pt>
                <c:pt idx="4">
                  <c:v>117</c:v>
                </c:pt>
                <c:pt idx="5">
                  <c:v>114</c:v>
                </c:pt>
                <c:pt idx="6">
                  <c:v>98</c:v>
                </c:pt>
                <c:pt idx="7">
                  <c:v>61</c:v>
                </c:pt>
                <c:pt idx="8">
                  <c:v>54</c:v>
                </c:pt>
                <c:pt idx="9">
                  <c:v>48</c:v>
                </c:pt>
                <c:pt idx="1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2024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0409FD7-8274-A14C-9B0C-7BAACB67CBB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D6B70A9-317C-6642-8968-2CDA394A03C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7.5957412557201252E-3"/>
                  <c:y val="2.6377875845865375E-3"/>
                </c:manualLayout>
              </c:layout>
              <c:tx>
                <c:rich>
                  <a:bodyPr/>
                  <a:lstStyle/>
                  <a:p>
                    <a:fld id="{65C86F17-AC0E-2248-B440-8270459D683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257A731D-32A1-3C47-A0E5-2FB3A713B4F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943A2C9F-CE7F-A54F-A2B7-09A1F539468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1285EF28-5051-6F45-BA6F-C3ED2ED3B889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FD3B3EEE-5CD5-A941-A0E9-D36FF5FE01B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9874E4C3-07EF-414C-A650-6D167B37596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5.7802765797418587E-3"/>
                  <c:y val="-3.4096730688370652E-3"/>
                </c:manualLayout>
              </c:layout>
              <c:tx>
                <c:rich>
                  <a:bodyPr/>
                  <a:lstStyle/>
                  <a:p>
                    <a:fld id="{9ECD4C0D-22E0-1C46-836D-31B7A837B32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09B05CD-3A82-0C47-99D7-32F6A310A9D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NL</c:v>
                </c:pt>
                <c:pt idx="4">
                  <c:v>AU</c:v>
                </c:pt>
                <c:pt idx="5">
                  <c:v>GB</c:v>
                </c:pt>
                <c:pt idx="6">
                  <c:v>IN</c:v>
                </c:pt>
                <c:pt idx="7">
                  <c:v>PL</c:v>
                </c:pt>
                <c:pt idx="8">
                  <c:v>FI</c:v>
                </c:pt>
                <c:pt idx="9">
                  <c:v>ES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143349871</c:v>
                </c:pt>
                <c:pt idx="1">
                  <c:v>43665751</c:v>
                </c:pt>
                <c:pt idx="2">
                  <c:v>21350761</c:v>
                </c:pt>
                <c:pt idx="3">
                  <c:v>15952397</c:v>
                </c:pt>
                <c:pt idx="4">
                  <c:v>11676006</c:v>
                </c:pt>
                <c:pt idx="5">
                  <c:v>10373921</c:v>
                </c:pt>
                <c:pt idx="6">
                  <c:v>9995270</c:v>
                </c:pt>
                <c:pt idx="7">
                  <c:v>6554164</c:v>
                </c:pt>
                <c:pt idx="8">
                  <c:v>6285426</c:v>
                </c:pt>
                <c:pt idx="9">
                  <c:v>4980849</c:v>
                </c:pt>
                <c:pt idx="10" formatCode="#,##0">
                  <c:v>71176286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NL</c:v>
                  </c:pt>
                  <c:pt idx="4">
                    <c:v>AU</c:v>
                  </c:pt>
                  <c:pt idx="5">
                    <c:v>GB</c:v>
                  </c:pt>
                  <c:pt idx="6">
                    <c:v>IN</c:v>
                  </c:pt>
                  <c:pt idx="7">
                    <c:v>PL</c:v>
                  </c:pt>
                  <c:pt idx="8">
                    <c:v>FI</c:v>
                  </c:pt>
                  <c:pt idx="9">
                    <c:v>ES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B7A4739-BB50-5044-9B4D-1D85B3A80B02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89EDBBCF-1EFF-5643-9FAE-F7F472EA625C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F51935A-D497-BF4B-81A2-C95392BF40A8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60D7F83-A645-0A41-BAAC-818BEF2E2FD5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D11555DE-4EF0-EC43-964E-4E9259B1548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8489350E-CA3A-1F49-B54B-C4E9B625158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FC63A5F1-D832-CB44-98AA-F5E2F16551E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234BABFB-236F-F54C-ABAC-760B117B19D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35411458-BC8B-E94E-B466-F89769F2158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542C296-5B4D-7443-9A36-411DD9E01C4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CA</c:v>
                </c:pt>
                <c:pt idx="8">
                  <c:v>FR</c:v>
                </c:pt>
                <c:pt idx="9">
                  <c:v>DE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25608</c:v>
                </c:pt>
                <c:pt idx="1">
                  <c:v>19808</c:v>
                </c:pt>
                <c:pt idx="2">
                  <c:v>14316</c:v>
                </c:pt>
                <c:pt idx="3">
                  <c:v>10612</c:v>
                </c:pt>
                <c:pt idx="4">
                  <c:v>9932</c:v>
                </c:pt>
                <c:pt idx="5">
                  <c:v>6732</c:v>
                </c:pt>
                <c:pt idx="6">
                  <c:v>6573</c:v>
                </c:pt>
                <c:pt idx="7">
                  <c:v>4944</c:v>
                </c:pt>
                <c:pt idx="8">
                  <c:v>4253</c:v>
                </c:pt>
                <c:pt idx="9">
                  <c:v>3474</c:v>
                </c:pt>
                <c:pt idx="10">
                  <c:v>52378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CA</c:v>
                  </c:pt>
                  <c:pt idx="8">
                    <c:v>FR</c:v>
                  </c:pt>
                  <c:pt idx="9">
                    <c:v>DE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6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Sheet1!$C$2:$C$18</c:f>
              <c:numCache>
                <c:formatCode>General</c:formatCode>
                <c:ptCount val="17"/>
                <c:pt idx="16" formatCode="0">
                  <c:v>1019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DE-D14C-88ED-EB6C8AFDF26F}"/>
              </c:ext>
            </c:extLst>
          </c:dPt>
          <c:dLbls>
            <c:dLbl>
              <c:idx val="16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DE-D14C-88ED-EB6C8AFDF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Sheet1!$A$2:$A$18</c:f>
              <c:numCache>
                <c:formatCode>General</c:formatCode>
                <c:ptCount val="1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</c:numCache>
            </c:numRef>
          </c:cat>
          <c:val>
            <c:numRef>
              <c:f>Sheet1!$D$2:$D$18</c:f>
              <c:numCache>
                <c:formatCode>General</c:formatCode>
                <c:ptCount val="17"/>
                <c:pt idx="16" formatCode="0">
                  <c:v>2038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63</c:v>
                </c:pt>
                <c:pt idx="1">
                  <c:v>108</c:v>
                </c:pt>
                <c:pt idx="2">
                  <c:v>262</c:v>
                </c:pt>
                <c:pt idx="3">
                  <c:v>309</c:v>
                </c:pt>
                <c:pt idx="4">
                  <c:v>421</c:v>
                </c:pt>
                <c:pt idx="5">
                  <c:v>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124</c:v>
                </c:pt>
                <c:pt idx="1">
                  <c:v>200</c:v>
                </c:pt>
                <c:pt idx="2">
                  <c:v>452</c:v>
                </c:pt>
                <c:pt idx="3">
                  <c:v>542</c:v>
                </c:pt>
                <c:pt idx="4">
                  <c:v>741</c:v>
                </c:pt>
                <c:pt idx="5">
                  <c:v>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30/08/2024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30/08/2024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259F-303C-F894-4EB7-7812C76C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EA834-49ED-ADE0-8D7D-C031FBD6B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DE9DA-F602-C393-A1F0-71DA55E79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8AD9-03AE-BEE2-AE52-89362E5B6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74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8/30/24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8/30/24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30/08/2024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34" r:id="rId2"/>
    <p:sldLayoutId id="2147483728" r:id="rId3"/>
    <p:sldLayoutId id="2147483729" r:id="rId4"/>
    <p:sldLayoutId id="2147483818" r:id="rId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July 2024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2024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9293528"/>
              </p:ext>
            </p:extLst>
          </p:nvPr>
        </p:nvGraphicFramePr>
        <p:xfrm>
          <a:off x="2128980" y="4488871"/>
          <a:ext cx="9467271" cy="723701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2023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238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218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387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105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191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95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</a:p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82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79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Italy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79</a:t>
                      </a:r>
                    </a:p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48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108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786286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35A0B-1115-9E38-0AA7-CD9B6BA6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80D2DB8-02C8-3CE8-2447-F26EA69E9F44}"/>
              </a:ext>
            </a:extLst>
          </p:cNvPr>
          <p:cNvSpPr/>
          <p:nvPr/>
        </p:nvSpPr>
        <p:spPr>
          <a:xfrm>
            <a:off x="9401157" y="3901188"/>
            <a:ext cx="5707938" cy="5707938"/>
          </a:xfrm>
          <a:prstGeom prst="ellipse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vv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23764CC-144E-BF5C-33F9-DFD2D2260A91}"/>
              </a:ext>
            </a:extLst>
          </p:cNvPr>
          <p:cNvSpPr/>
          <p:nvPr/>
        </p:nvSpPr>
        <p:spPr>
          <a:xfrm>
            <a:off x="5497153" y="258522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10FE5-60F0-E452-7DA8-3813390EB5FA}"/>
              </a:ext>
            </a:extLst>
          </p:cNvPr>
          <p:cNvSpPr/>
          <p:nvPr/>
        </p:nvSpPr>
        <p:spPr>
          <a:xfrm>
            <a:off x="3198197" y="6109815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B4250FE-594A-6E07-501D-ED3BF36016BB}"/>
              </a:ext>
            </a:extLst>
          </p:cNvPr>
          <p:cNvSpPr/>
          <p:nvPr/>
        </p:nvSpPr>
        <p:spPr>
          <a:xfrm>
            <a:off x="4828751" y="9433747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0F2783-3537-B985-1A88-03D59A6E2B5F}"/>
              </a:ext>
            </a:extLst>
          </p:cNvPr>
          <p:cNvSpPr/>
          <p:nvPr/>
        </p:nvSpPr>
        <p:spPr>
          <a:xfrm>
            <a:off x="17876278" y="9433866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932CCE-143F-8B02-06C2-86D1E0948EEE}"/>
              </a:ext>
            </a:extLst>
          </p:cNvPr>
          <p:cNvSpPr/>
          <p:nvPr/>
        </p:nvSpPr>
        <p:spPr>
          <a:xfrm>
            <a:off x="20314248" y="6105333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B37D7-37C4-C71D-4882-18CCAB0AD5ED}"/>
              </a:ext>
            </a:extLst>
          </p:cNvPr>
          <p:cNvSpPr/>
          <p:nvPr/>
        </p:nvSpPr>
        <p:spPr>
          <a:xfrm>
            <a:off x="4283765" y="2558516"/>
            <a:ext cx="31979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Suggestions reviewed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E2FF7-C748-25CA-F379-77D716678ACC}"/>
              </a:ext>
            </a:extLst>
          </p:cNvPr>
          <p:cNvSpPr>
            <a:spLocks noChangeAspect="1"/>
          </p:cNvSpPr>
          <p:nvPr/>
        </p:nvSpPr>
        <p:spPr>
          <a:xfrm>
            <a:off x="19509368" y="6152315"/>
            <a:ext cx="2664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Collections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B7CA87-F9C5-B04D-1F5E-64382D53A6E5}"/>
              </a:ext>
            </a:extLst>
          </p:cNvPr>
          <p:cNvSpPr/>
          <p:nvPr/>
        </p:nvSpPr>
        <p:spPr>
          <a:xfrm>
            <a:off x="2973388" y="9549860"/>
            <a:ext cx="33583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 editors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C16FC5-34A4-7A6F-40C2-C16C9A53807C}"/>
              </a:ext>
            </a:extLst>
          </p:cNvPr>
          <p:cNvSpPr/>
          <p:nvPr/>
        </p:nvSpPr>
        <p:spPr>
          <a:xfrm>
            <a:off x="2474843" y="6029158"/>
            <a:ext cx="2466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0B3168-6DC2-1BD8-F9C8-C5F8C5148496}"/>
              </a:ext>
            </a:extLst>
          </p:cNvPr>
          <p:cNvSpPr/>
          <p:nvPr/>
        </p:nvSpPr>
        <p:spPr>
          <a:xfrm>
            <a:off x="17709318" y="9650296"/>
            <a:ext cx="33883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Digitized specimens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5C0CB-D861-9595-5017-7982270570AA}"/>
              </a:ext>
            </a:extLst>
          </p:cNvPr>
          <p:cNvSpPr txBox="1"/>
          <p:nvPr/>
        </p:nvSpPr>
        <p:spPr>
          <a:xfrm>
            <a:off x="3763387" y="10195269"/>
            <a:ext cx="2568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53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22318-02AF-AE7A-4DC7-6C1BA2AD4775}"/>
              </a:ext>
            </a:extLst>
          </p:cNvPr>
          <p:cNvSpPr txBox="1"/>
          <p:nvPr/>
        </p:nvSpPr>
        <p:spPr>
          <a:xfrm>
            <a:off x="19509368" y="6818244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7,734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ADFBF-848A-4A5D-B6E8-4CD1FE46D375}"/>
              </a:ext>
            </a:extLst>
          </p:cNvPr>
          <p:cNvSpPr txBox="1"/>
          <p:nvPr/>
        </p:nvSpPr>
        <p:spPr>
          <a:xfrm>
            <a:off x="17674108" y="10785882"/>
            <a:ext cx="3850541" cy="830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216,294, 305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CC0FB9-F0CE-8A93-0F54-C004A4183ADC}"/>
              </a:ext>
            </a:extLst>
          </p:cNvPr>
          <p:cNvSpPr txBox="1"/>
          <p:nvPr/>
        </p:nvSpPr>
        <p:spPr>
          <a:xfrm>
            <a:off x="5379751" y="3633538"/>
            <a:ext cx="2083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1,610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B441F7-3EE2-39D5-17B4-C0557BC91D18}"/>
              </a:ext>
            </a:extLst>
          </p:cNvPr>
          <p:cNvSpPr txBox="1"/>
          <p:nvPr/>
        </p:nvSpPr>
        <p:spPr>
          <a:xfrm>
            <a:off x="2096797" y="6640436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CDAEA0-237B-9C3C-3CE6-308A8DEF20CD}"/>
              </a:ext>
            </a:extLst>
          </p:cNvPr>
          <p:cNvSpPr/>
          <p:nvPr/>
        </p:nvSpPr>
        <p:spPr>
          <a:xfrm>
            <a:off x="19140440" y="630468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620207-0E97-CDB0-4CAE-4598698B9629}"/>
              </a:ext>
            </a:extLst>
          </p:cNvPr>
          <p:cNvSpPr/>
          <p:nvPr/>
        </p:nvSpPr>
        <p:spPr>
          <a:xfrm>
            <a:off x="5106771" y="622928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4BB6FE-B48F-6F13-1527-34E84197776B}"/>
              </a:ext>
            </a:extLst>
          </p:cNvPr>
          <p:cNvSpPr/>
          <p:nvPr/>
        </p:nvSpPr>
        <p:spPr>
          <a:xfrm>
            <a:off x="17388889" y="2689430"/>
            <a:ext cx="1496371" cy="14963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DE4967-3D92-E210-C4C9-DD323D6DB93A}"/>
              </a:ext>
            </a:extLst>
          </p:cNvPr>
          <p:cNvSpPr>
            <a:spLocks noChangeAspect="1"/>
          </p:cNvSpPr>
          <p:nvPr/>
        </p:nvSpPr>
        <p:spPr>
          <a:xfrm>
            <a:off x="16875969" y="2619857"/>
            <a:ext cx="3004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Institutions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4E293F-DCB9-AD3E-621C-4D0C0DB6E62B}"/>
              </a:ext>
            </a:extLst>
          </p:cNvPr>
          <p:cNvSpPr txBox="1"/>
          <p:nvPr/>
        </p:nvSpPr>
        <p:spPr>
          <a:xfrm>
            <a:off x="15903623" y="3277009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7,916	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72ED76-70F3-C744-54A4-48F155C85E93}"/>
              </a:ext>
            </a:extLst>
          </p:cNvPr>
          <p:cNvSpPr/>
          <p:nvPr/>
        </p:nvSpPr>
        <p:spPr>
          <a:xfrm>
            <a:off x="16476578" y="277182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323D7A-3F30-443E-C86C-355421455403}"/>
              </a:ext>
            </a:extLst>
          </p:cNvPr>
          <p:cNvSpPr/>
          <p:nvPr/>
        </p:nvSpPr>
        <p:spPr>
          <a:xfrm>
            <a:off x="17299199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22791A-9E39-B7D2-54EC-FA5F18962E30}"/>
              </a:ext>
            </a:extLst>
          </p:cNvPr>
          <p:cNvSpPr/>
          <p:nvPr/>
        </p:nvSpPr>
        <p:spPr>
          <a:xfrm>
            <a:off x="6530256" y="9748722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29F537-8F29-F444-A8EB-9FE1CE7FBAE9}"/>
              </a:ext>
            </a:extLst>
          </p:cNvPr>
          <p:cNvSpPr/>
          <p:nvPr/>
        </p:nvSpPr>
        <p:spPr>
          <a:xfrm>
            <a:off x="7638844" y="2752844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946DFFBA-E3DA-6EB5-0D91-3F108B8BBE68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DK" b="1" dirty="0">
                <a:latin typeface="Rubik SemiBold" pitchFamily="2" charset="-79"/>
                <a:cs typeface="Rubik SemiBold" pitchFamily="2" charset="-79"/>
              </a:rPr>
              <a:t>scientific-collections.gbif.org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7568242-B851-0D8A-883D-A694F640ACCE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err="1">
                <a:latin typeface="Rubik Medium" pitchFamily="2" charset="-79"/>
              </a:rPr>
              <a:t>GRSciColl</a:t>
            </a:r>
            <a:r>
              <a:rPr lang="en-GB" sz="2000" dirty="0">
                <a:latin typeface="Rubik Medium" pitchFamily="2" charset="-79"/>
              </a:rPr>
              <a:t> by the numbers | 27 April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D26BB-F933-CCCB-3316-43990E8E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541" y="6640436"/>
            <a:ext cx="8333047" cy="413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69ACB-36BF-00A7-24BF-CDC0EE5DE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197" y="4491462"/>
            <a:ext cx="3601605" cy="2387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03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2,973,669,729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10,715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201.5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106,289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2,249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 July 2024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180.7 million records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with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120.6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55.0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2.8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1,420,991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10,418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206" y="3257550"/>
            <a:ext cx="11484768" cy="8297863"/>
          </a:xfr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July 2024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031DA6-C5A4-15E5-BBB1-A840BA8B0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3" r="4176" b="10389"/>
          <a:stretch/>
        </p:blipFill>
        <p:spPr>
          <a:xfrm>
            <a:off x="7870825" y="3748006"/>
            <a:ext cx="15792450" cy="78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5BD722-EA91-A036-6736-5E17520B4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r="4099" b="10389"/>
          <a:stretch/>
        </p:blipFill>
        <p:spPr>
          <a:xfrm>
            <a:off x="7870825" y="3748006"/>
            <a:ext cx="15805149" cy="78074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8" y="3666120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6019546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2024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86900"/>
              </p:ext>
            </p:extLst>
          </p:nvPr>
        </p:nvGraphicFramePr>
        <p:xfrm>
          <a:off x="2109788" y="3257553"/>
          <a:ext cx="20162837" cy="877402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2023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455,011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455,157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177,511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8.89 %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3.90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191,985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248,291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116,697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5.10 %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4.54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160,772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201,033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98,506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4.93 %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5.77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225,289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261,902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96,904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4.85 %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3.58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124,138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154,549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89,638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4.49 %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5.51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178,393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211,009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88,624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4.44 %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4.41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164,959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195,656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80,219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4.02 %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4.84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190,221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220,258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77,090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3.86 %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2.43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470,435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469,619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70,443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3.53 %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2.65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113,386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140,144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61,663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3.09 %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4.97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145,453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162,132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61,610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3.09 %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kern="12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5.82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8867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4,056,383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4,992,188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1,996,875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2024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45628084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2667333"/>
              </p:ext>
            </p:extLst>
          </p:nvPr>
        </p:nvGraphicFramePr>
        <p:xfrm>
          <a:off x="2147893" y="3257555"/>
          <a:ext cx="10029040" cy="84076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143,349,871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151,004,708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43,665,751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13,208,845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21,350,761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22,744,659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15,952,397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14,293,849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11,676,006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12,714,959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10,373,921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36,220,446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9,995,270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8,542,437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6,554,164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2,600,757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Finland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6,285,426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2,568,870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4,980,849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7,633,366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71,176,286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81,266,325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348,631,623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355,993,458</a:t>
                      </a:r>
                      <a:endParaRPr lang="da-DK" sz="1800" b="0" dirty="0">
                        <a:solidFill>
                          <a:schemeClr val="accent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>
                <a:latin typeface="Rubik Medium" pitchFamily="2" charset="-79"/>
              </a:rPr>
              <a:t>1 July </a:t>
            </a:r>
            <a:r>
              <a:rPr lang="en-GB" sz="2000" dirty="0">
                <a:latin typeface="Rubik Medium" pitchFamily="2" charset="-79"/>
              </a:rPr>
              <a:t>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2024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931142356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2024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2023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25,608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39,253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19,808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34,275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14,316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26,051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10,612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18,370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9,932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19,341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6,732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13,492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6,573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10,044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4,944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6,649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4,253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7,248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3,474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5,788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52,378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87,262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158,530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267,773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91837085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133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≥10 requested downloads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>
                <a:solidFill>
                  <a:schemeClr val="accent2"/>
                </a:solidFill>
                <a:latin typeface="Rubik Medium" pitchFamily="2" charset="-79"/>
              </a:rPr>
              <a:t>1 July </a:t>
            </a:r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2024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968649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30 June 2024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9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18870</TotalTime>
  <Words>824</Words>
  <Application>Microsoft Macintosh PowerPoint</Application>
  <PresentationFormat>Custom</PresentationFormat>
  <Paragraphs>406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Bitter SemiBold</vt:lpstr>
      <vt:lpstr>Roboto Condensed Light</vt:lpstr>
      <vt:lpstr>Roboto</vt:lpstr>
      <vt:lpstr>Rubik SemiBold</vt:lpstr>
      <vt:lpstr>Rubik</vt:lpstr>
      <vt:lpstr>Source Code Pro</vt:lpstr>
      <vt:lpstr>Arial</vt:lpstr>
      <vt:lpstr>Rubik Medium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2024</vt:lpstr>
      <vt:lpstr>Occurrences published by country: 2024</vt:lpstr>
      <vt:lpstr>Data download requests by country: 2024</vt:lpstr>
      <vt:lpstr>Peer-reviewed publications using GBIF-mediated data</vt:lpstr>
      <vt:lpstr>Data use in peer-reviewed journals: 2024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creator>Javier Gamboa Martinez</dc:creator>
  <cp:lastModifiedBy>Kyle Copas</cp:lastModifiedBy>
  <cp:revision>120</cp:revision>
  <dcterms:created xsi:type="dcterms:W3CDTF">2023-04-27T10:02:36Z</dcterms:created>
  <dcterms:modified xsi:type="dcterms:W3CDTF">2024-08-30T11:35:21Z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